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 Avenir Next Arabic" charset="1" panose="020B0503020202020204"/>
      <p:regular r:id="rId10"/>
    </p:embeddedFont>
    <p:embeddedFont>
      <p:font typeface=" Avenir Next Arabic Bold" charset="1" panose="020B0803020202020204"/>
      <p:regular r:id="rId11"/>
    </p:embeddedFont>
    <p:embeddedFont>
      <p:font typeface=" Avenir Next Arabic Thin" charset="1" panose="020B0203020202020204"/>
      <p:regular r:id="rId12"/>
    </p:embeddedFont>
    <p:embeddedFont>
      <p:font typeface=" Avenir Next Arabic Extra-Light" charset="1" panose="020B0303020202020204"/>
      <p:regular r:id="rId13"/>
    </p:embeddedFont>
    <p:embeddedFont>
      <p:font typeface=" Avenir Next Arabic Light" charset="1" panose="020B0403020202020204"/>
      <p:regular r:id="rId14"/>
    </p:embeddedFont>
    <p:embeddedFont>
      <p:font typeface=" Avenir Next Arabic Medium" charset="1" panose="020B0603020202020204"/>
      <p:regular r:id="rId15"/>
    </p:embeddedFont>
    <p:embeddedFont>
      <p:font typeface=" Avenir Next Arabic Semi-Bold" charset="1" panose="020B0703020202020204"/>
      <p:regular r:id="rId16"/>
    </p:embeddedFont>
    <p:embeddedFont>
      <p:font typeface=" Avenir Next Arabic Ultra-Bold" charset="1" panose="020B0903020202020204"/>
      <p:regular r:id="rId17"/>
    </p:embeddedFont>
    <p:embeddedFont>
      <p:font typeface=" Avenir Next Arabic Heavy" charset="1" panose="020B0B03020202020204"/>
      <p:regular r:id="rId18"/>
    </p:embeddedFont>
    <p:embeddedFont>
      <p:font typeface="DejaVu Sans Bold" charset="1" panose="020B0803030604020204"/>
      <p:regular r:id="rId19"/>
    </p:embeddedFont>
    <p:embeddedFont>
      <p:font typeface="DejaVu Sans Bold Italics" charset="1" panose="020B08030303040B0204"/>
      <p:regular r:id="rId20"/>
    </p:embeddedFont>
    <p:embeddedFont>
      <p:font typeface="DejaVu Sans Extra-Light" charset="1" panose="020B0203030804020204"/>
      <p:regular r:id="rId21"/>
    </p:embeddedFont>
    <p:embeddedFont>
      <p:font typeface="DejaVu Sans Light" charset="1" panose="020B0603030804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doi.org/10.4322/2526-%208910.ctoAO1724" TargetMode="External" Type="http://schemas.openxmlformats.org/officeDocument/2006/relationships/hyperlink"/><Relationship Id="rId4" Target="https://www.planalto.gov.br/ccivil_03/leis/l8213cons.htm" TargetMode="External" Type="http://schemas.openxmlformats.org/officeDocument/2006/relationships/hyperlink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1"/>
                </a:lnTo>
                <a:lnTo>
                  <a:pt x="0" y="1028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 descr="Ícone  Descrição gerada automaticamente"/>
          <p:cNvSpPr/>
          <p:nvPr/>
        </p:nvSpPr>
        <p:spPr>
          <a:xfrm flipH="false" flipV="false" rot="0">
            <a:off x="1306170" y="6279646"/>
            <a:ext cx="9009015" cy="3688008"/>
          </a:xfrm>
          <a:custGeom>
            <a:avLst/>
            <a:gdLst/>
            <a:ahLst/>
            <a:cxnLst/>
            <a:rect r="r" b="b" t="t" l="l"/>
            <a:pathLst>
              <a:path h="3688008" w="9009015">
                <a:moveTo>
                  <a:pt x="0" y="0"/>
                </a:moveTo>
                <a:lnTo>
                  <a:pt x="9009015" y="0"/>
                </a:lnTo>
                <a:lnTo>
                  <a:pt x="9009015" y="3688008"/>
                </a:lnTo>
                <a:lnTo>
                  <a:pt x="0" y="3688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684278" y="7451661"/>
            <a:ext cx="5115632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 spc="3">
                <a:solidFill>
                  <a:srgbClr val="02020A"/>
                </a:solidFill>
                <a:latin typeface=" Avenir Next Arabic Bold"/>
              </a:rPr>
              <a:t>DAELINK - </a:t>
            </a:r>
            <a:r>
              <a:rPr lang="en-US" sz="2000" spc="3">
                <a:solidFill>
                  <a:srgbClr val="02020A"/>
                </a:solidFill>
                <a:latin typeface=" Avenir Next Arabic Light"/>
              </a:rPr>
              <a:t>Plataforma de integração para pessoas com deficiência</a:t>
            </a:r>
          </a:p>
          <a:p>
            <a:pPr algn="l">
              <a:lnSpc>
                <a:spcPts val="3600"/>
              </a:lnSpc>
            </a:pPr>
            <a:r>
              <a:rPr lang="en-US" sz="2000" spc="3">
                <a:solidFill>
                  <a:srgbClr val="02020A"/>
                </a:solidFill>
                <a:latin typeface=" Avenir Next Arabic Bold"/>
              </a:rPr>
              <a:t>18/04/2024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78465" y="1709671"/>
            <a:ext cx="4835871" cy="4934562"/>
          </a:xfrm>
          <a:custGeom>
            <a:avLst/>
            <a:gdLst/>
            <a:ahLst/>
            <a:cxnLst/>
            <a:rect r="r" b="b" t="t" l="l"/>
            <a:pathLst>
              <a:path h="4934562" w="4835871">
                <a:moveTo>
                  <a:pt x="0" y="0"/>
                </a:moveTo>
                <a:lnTo>
                  <a:pt x="4835870" y="0"/>
                </a:lnTo>
                <a:lnTo>
                  <a:pt x="4835870" y="4934562"/>
                </a:lnTo>
                <a:lnTo>
                  <a:pt x="0" y="4934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99443" y="2463909"/>
            <a:ext cx="6117097" cy="784487"/>
            <a:chOff x="0" y="0"/>
            <a:chExt cx="1611087" cy="2066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11087" cy="206614"/>
            </a:xfrm>
            <a:custGeom>
              <a:avLst/>
              <a:gdLst/>
              <a:ahLst/>
              <a:cxnLst/>
              <a:rect r="r" b="b" t="t" l="l"/>
              <a:pathLst>
                <a:path h="206614" w="1611087">
                  <a:moveTo>
                    <a:pt x="64547" y="0"/>
                  </a:moveTo>
                  <a:lnTo>
                    <a:pt x="1546540" y="0"/>
                  </a:lnTo>
                  <a:cubicBezTo>
                    <a:pt x="1563659" y="0"/>
                    <a:pt x="1580077" y="6800"/>
                    <a:pt x="1592182" y="18905"/>
                  </a:cubicBezTo>
                  <a:cubicBezTo>
                    <a:pt x="1604287" y="31010"/>
                    <a:pt x="1611087" y="47428"/>
                    <a:pt x="1611087" y="64547"/>
                  </a:cubicBezTo>
                  <a:lnTo>
                    <a:pt x="1611087" y="142067"/>
                  </a:lnTo>
                  <a:cubicBezTo>
                    <a:pt x="1611087" y="159186"/>
                    <a:pt x="1604287" y="175604"/>
                    <a:pt x="1592182" y="187709"/>
                  </a:cubicBezTo>
                  <a:cubicBezTo>
                    <a:pt x="1580077" y="199813"/>
                    <a:pt x="1563659" y="206614"/>
                    <a:pt x="1546540" y="206614"/>
                  </a:cubicBezTo>
                  <a:lnTo>
                    <a:pt x="64547" y="206614"/>
                  </a:lnTo>
                  <a:cubicBezTo>
                    <a:pt x="47428" y="206614"/>
                    <a:pt x="31010" y="199813"/>
                    <a:pt x="18905" y="187709"/>
                  </a:cubicBezTo>
                  <a:cubicBezTo>
                    <a:pt x="6800" y="175604"/>
                    <a:pt x="0" y="159186"/>
                    <a:pt x="0" y="142067"/>
                  </a:cubicBezTo>
                  <a:lnTo>
                    <a:pt x="0" y="64547"/>
                  </a:lnTo>
                  <a:cubicBezTo>
                    <a:pt x="0" y="47428"/>
                    <a:pt x="6800" y="31010"/>
                    <a:pt x="18905" y="18905"/>
                  </a:cubicBezTo>
                  <a:cubicBezTo>
                    <a:pt x="31010" y="6800"/>
                    <a:pt x="47428" y="0"/>
                    <a:pt x="64547" y="0"/>
                  </a:cubicBezTo>
                  <a:close/>
                </a:path>
              </a:pathLst>
            </a:custGeom>
            <a:solidFill>
              <a:srgbClr val="5998C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1611087" cy="301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2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86018" y="3304769"/>
            <a:ext cx="5743947" cy="2501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2020A"/>
                </a:solidFill>
                <a:latin typeface=" Avenir Next Arabic"/>
              </a:rPr>
              <a:t>A adoção do método quantitativo é essencial na elaboração do projeto, pois, conforme destacado pelo Dr. Paulo Ricardo Bittencourt Guimarães (2018), ele enriquece o processo na tomada de decisão com dados precisos.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8968" y="305608"/>
            <a:ext cx="4476955" cy="30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40F0F"/>
                </a:solidFill>
                <a:latin typeface=" Avenir Next Arabic Bold"/>
              </a:rPr>
              <a:t>GOVERNO DO ESTADO DE SÃO PAULO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8559" y="2532621"/>
            <a:ext cx="609860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2020A"/>
                </a:solidFill>
                <a:latin typeface=" Avenir Next Arabic Bold"/>
              </a:rPr>
              <a:t>ESTUDO QUANTITATIVO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25738" y="857136"/>
            <a:ext cx="9636523" cy="45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799" spc="6">
                <a:solidFill>
                  <a:srgbClr val="02020A"/>
                </a:solidFill>
                <a:latin typeface=" Avenir Next Arabic Bold"/>
              </a:rPr>
              <a:t>ESTUDOS APLICADOS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876260" y="2463909"/>
            <a:ext cx="6117097" cy="784487"/>
            <a:chOff x="0" y="0"/>
            <a:chExt cx="1611087" cy="20661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11087" cy="206614"/>
            </a:xfrm>
            <a:custGeom>
              <a:avLst/>
              <a:gdLst/>
              <a:ahLst/>
              <a:cxnLst/>
              <a:rect r="r" b="b" t="t" l="l"/>
              <a:pathLst>
                <a:path h="206614" w="1611087">
                  <a:moveTo>
                    <a:pt x="64547" y="0"/>
                  </a:moveTo>
                  <a:lnTo>
                    <a:pt x="1546540" y="0"/>
                  </a:lnTo>
                  <a:cubicBezTo>
                    <a:pt x="1563659" y="0"/>
                    <a:pt x="1580077" y="6800"/>
                    <a:pt x="1592182" y="18905"/>
                  </a:cubicBezTo>
                  <a:cubicBezTo>
                    <a:pt x="1604287" y="31010"/>
                    <a:pt x="1611087" y="47428"/>
                    <a:pt x="1611087" y="64547"/>
                  </a:cubicBezTo>
                  <a:lnTo>
                    <a:pt x="1611087" y="142067"/>
                  </a:lnTo>
                  <a:cubicBezTo>
                    <a:pt x="1611087" y="159186"/>
                    <a:pt x="1604287" y="175604"/>
                    <a:pt x="1592182" y="187709"/>
                  </a:cubicBezTo>
                  <a:cubicBezTo>
                    <a:pt x="1580077" y="199813"/>
                    <a:pt x="1563659" y="206614"/>
                    <a:pt x="1546540" y="206614"/>
                  </a:cubicBezTo>
                  <a:lnTo>
                    <a:pt x="64547" y="206614"/>
                  </a:lnTo>
                  <a:cubicBezTo>
                    <a:pt x="47428" y="206614"/>
                    <a:pt x="31010" y="199813"/>
                    <a:pt x="18905" y="187709"/>
                  </a:cubicBezTo>
                  <a:cubicBezTo>
                    <a:pt x="6800" y="175604"/>
                    <a:pt x="0" y="159186"/>
                    <a:pt x="0" y="142067"/>
                  </a:cubicBezTo>
                  <a:lnTo>
                    <a:pt x="0" y="64547"/>
                  </a:lnTo>
                  <a:cubicBezTo>
                    <a:pt x="0" y="47428"/>
                    <a:pt x="6800" y="31010"/>
                    <a:pt x="18905" y="18905"/>
                  </a:cubicBezTo>
                  <a:cubicBezTo>
                    <a:pt x="31010" y="6800"/>
                    <a:pt x="47428" y="0"/>
                    <a:pt x="64547" y="0"/>
                  </a:cubicBezTo>
                  <a:close/>
                </a:path>
              </a:pathLst>
            </a:custGeom>
            <a:solidFill>
              <a:srgbClr val="BA274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1611087" cy="301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2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911564" y="6776565"/>
            <a:ext cx="6117097" cy="784487"/>
            <a:chOff x="0" y="0"/>
            <a:chExt cx="1611087" cy="20661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11087" cy="206614"/>
            </a:xfrm>
            <a:custGeom>
              <a:avLst/>
              <a:gdLst/>
              <a:ahLst/>
              <a:cxnLst/>
              <a:rect r="r" b="b" t="t" l="l"/>
              <a:pathLst>
                <a:path h="206614" w="1611087">
                  <a:moveTo>
                    <a:pt x="64547" y="0"/>
                  </a:moveTo>
                  <a:lnTo>
                    <a:pt x="1546540" y="0"/>
                  </a:lnTo>
                  <a:cubicBezTo>
                    <a:pt x="1563659" y="0"/>
                    <a:pt x="1580077" y="6800"/>
                    <a:pt x="1592182" y="18905"/>
                  </a:cubicBezTo>
                  <a:cubicBezTo>
                    <a:pt x="1604287" y="31010"/>
                    <a:pt x="1611087" y="47428"/>
                    <a:pt x="1611087" y="64547"/>
                  </a:cubicBezTo>
                  <a:lnTo>
                    <a:pt x="1611087" y="142067"/>
                  </a:lnTo>
                  <a:cubicBezTo>
                    <a:pt x="1611087" y="159186"/>
                    <a:pt x="1604287" y="175604"/>
                    <a:pt x="1592182" y="187709"/>
                  </a:cubicBezTo>
                  <a:cubicBezTo>
                    <a:pt x="1580077" y="199813"/>
                    <a:pt x="1563659" y="206614"/>
                    <a:pt x="1546540" y="206614"/>
                  </a:cubicBezTo>
                  <a:lnTo>
                    <a:pt x="64547" y="206614"/>
                  </a:lnTo>
                  <a:cubicBezTo>
                    <a:pt x="47428" y="206614"/>
                    <a:pt x="31010" y="199813"/>
                    <a:pt x="18905" y="187709"/>
                  </a:cubicBezTo>
                  <a:cubicBezTo>
                    <a:pt x="6800" y="175604"/>
                    <a:pt x="0" y="159186"/>
                    <a:pt x="0" y="142067"/>
                  </a:cubicBezTo>
                  <a:lnTo>
                    <a:pt x="0" y="64547"/>
                  </a:lnTo>
                  <a:cubicBezTo>
                    <a:pt x="0" y="47428"/>
                    <a:pt x="6800" y="31010"/>
                    <a:pt x="18905" y="18905"/>
                  </a:cubicBezTo>
                  <a:cubicBezTo>
                    <a:pt x="31010" y="6800"/>
                    <a:pt x="47428" y="0"/>
                    <a:pt x="64547" y="0"/>
                  </a:cubicBezTo>
                  <a:close/>
                </a:path>
              </a:pathLst>
            </a:custGeom>
            <a:solidFill>
              <a:srgbClr val="DDFFF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1611087" cy="301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2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5653161" y="6845276"/>
            <a:ext cx="606117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2020A"/>
                </a:solidFill>
                <a:latin typeface=" Avenir Next Arabic Bold"/>
              </a:rPr>
              <a:t>ESTUDO BIBLIOGRÁFICO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28660" y="3318936"/>
            <a:ext cx="6142240" cy="3339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2020A"/>
                </a:solidFill>
                <a:latin typeface=" Avenir Next Arabic"/>
              </a:rPr>
              <a:t>A utilização de estudos de caso é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2020A"/>
                </a:solidFill>
                <a:latin typeface=" Avenir Next Arabic"/>
              </a:rPr>
              <a:t>fundamental para entender contextos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2020A"/>
                </a:solidFill>
                <a:latin typeface=" Avenir Next Arabic"/>
              </a:rPr>
              <a:t>específicos, como a escassa inclusão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2020A"/>
                </a:solidFill>
                <a:latin typeface=" Avenir Next Arabic"/>
              </a:rPr>
              <a:t>de pessoas com deficiência no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2020A"/>
                </a:solidFill>
                <a:latin typeface=" Avenir Next Arabic"/>
              </a:rPr>
              <a:t>mercado de trabalho, permitindo,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2020A"/>
                </a:solidFill>
                <a:latin typeface=" Avenir Next Arabic"/>
              </a:rPr>
              <a:t>assim, o desenvolvimento de métodos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2020A"/>
                </a:solidFill>
                <a:latin typeface=" Avenir Next Arabic"/>
              </a:rPr>
              <a:t>solucionadores baseados em análises</a:t>
            </a:r>
          </a:p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2020A"/>
                </a:solidFill>
                <a:latin typeface=" Avenir Next Arabic"/>
              </a:rPr>
              <a:t>profundas da situação.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510790" y="2532621"/>
            <a:ext cx="457274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2020A"/>
                </a:solidFill>
                <a:latin typeface=" Avenir Next Arabic Bold"/>
              </a:rPr>
              <a:t>ESTUDO DE CASO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233327" y="7646777"/>
            <a:ext cx="7821345" cy="208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2020A"/>
                </a:solidFill>
                <a:latin typeface=" Avenir Next Arabic"/>
              </a:rPr>
              <a:t>Para fundamentar o projeto com precisão e profundidade, a consulta a fontes bibliográficas é essencial. Ela possiblitará uma especialização no tema e contrução de umabase teórica sólida, apoiada em artigos e obras de referência.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2372109"/>
            <a:ext cx="6685373" cy="5542782"/>
          </a:xfrm>
          <a:custGeom>
            <a:avLst/>
            <a:gdLst/>
            <a:ahLst/>
            <a:cxnLst/>
            <a:rect r="r" b="b" t="t" l="l"/>
            <a:pathLst>
              <a:path h="5542782" w="6685373">
                <a:moveTo>
                  <a:pt x="0" y="0"/>
                </a:moveTo>
                <a:lnTo>
                  <a:pt x="6685373" y="0"/>
                </a:lnTo>
                <a:lnTo>
                  <a:pt x="6685373" y="5542782"/>
                </a:lnTo>
                <a:lnTo>
                  <a:pt x="0" y="55427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08968" y="305608"/>
            <a:ext cx="4476955" cy="30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 Avenir Next Arabic Bold"/>
              </a:rPr>
              <a:t>GOVERNO DO ESTADO DE SÃO PAULO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25738" y="857136"/>
            <a:ext cx="9636523" cy="45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799" spc="6">
                <a:solidFill>
                  <a:srgbClr val="02020A"/>
                </a:solidFill>
                <a:latin typeface=" Avenir Next Arabic Bold"/>
              </a:rPr>
              <a:t>RESULTADOS ESPERADOS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08422" y="2314854"/>
            <a:ext cx="825087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2020A"/>
                </a:solidFill>
                <a:latin typeface=" Avenir Next Arabic Bold"/>
              </a:rPr>
              <a:t>COM A CONCLUSÃO DO PROJETO ESPERAMOS 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51581" y="5981401"/>
            <a:ext cx="8407719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2020A"/>
                </a:solidFill>
                <a:latin typeface=" Avenir Next Arabic"/>
              </a:rPr>
              <a:t>Possibilitar uma inclusão social através de nossa plataforma.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51581" y="3900506"/>
            <a:ext cx="8240581" cy="167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2020A"/>
                </a:solidFill>
                <a:latin typeface=" Avenir Next Arabic"/>
              </a:rPr>
              <a:t>Conseguir diminuir essa defasagem de vagas nas empresas destinadas aos PCD.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51581" y="7500321"/>
            <a:ext cx="8407719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2020A"/>
                </a:solidFill>
                <a:latin typeface=" Avenir Next Arabic"/>
              </a:rPr>
              <a:t>Criar uma conscientização sobre a importância de programas inclusivos.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08968" y="305608"/>
            <a:ext cx="4476955" cy="30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 Avenir Next Arabic Bold"/>
              </a:rPr>
              <a:t>GOVERNO DO ESTADO DE SÃO PAULO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25738" y="857136"/>
            <a:ext cx="9636523" cy="45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799" spc="6">
                <a:solidFill>
                  <a:srgbClr val="02020A"/>
                </a:solidFill>
                <a:latin typeface=" Avenir Next Arabic Bold"/>
              </a:rPr>
              <a:t>REFERENCIAS UTILIZADAS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5365" y="2409450"/>
            <a:ext cx="8648532" cy="5247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2020A"/>
                </a:solidFill>
                <a:latin typeface=" Avenir Next Arabic"/>
              </a:rPr>
              <a:t>Dutra, F. C. M. S., Paz, I. T. M., Cavalcanti, A., Aramaki, A. L., &amp; Kososki, E. (2020). Oportunidades no mercado de trabalho: análise das vagas de emprego disponíveis para pessoas com deficiência. Cadernos Brasileiros de Terapia Ocupacional. 28(1), 147-163. </a:t>
            </a:r>
            <a:r>
              <a:rPr lang="en-US" sz="2000" u="sng">
                <a:solidFill>
                  <a:srgbClr val="02020A"/>
                </a:solidFill>
                <a:latin typeface=" Avenir Next Arabic"/>
                <a:hlinkClick r:id="rId3" tooltip="https://doi.org/10.4322/2526-%208910.ctoAO1724"/>
              </a:rPr>
              <a:t>https://doi.org/10.4322/2526- 8910.ctoAO1724</a:t>
            </a:r>
            <a:r>
              <a:rPr lang="en-US" sz="2000">
                <a:solidFill>
                  <a:srgbClr val="02020A"/>
                </a:solidFill>
                <a:latin typeface=" Avenir Next Arabic"/>
              </a:rPr>
              <a:t> </a:t>
            </a:r>
          </a:p>
          <a:p>
            <a:pPr algn="ctr">
              <a:lnSpc>
                <a:spcPts val="2800"/>
              </a:lnSpc>
            </a:pPr>
          </a:p>
          <a:p>
            <a:pPr algn="just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2020A"/>
                </a:solidFill>
                <a:latin typeface=" Avenir Next Arabic"/>
                <a:cs typeface=" Avenir Next Arabic"/>
              </a:rPr>
              <a:t>BRASIL. Lei nº 8.213, de 24 de julho de 1991. DISPÕE SOBRE OS PLANOS DE BENEFÍCIOS DA PREVIDÊNCIA SOCIAL E DÁ OUTRAS PROVIDÊNCIAS. </a:t>
            </a:r>
            <a:r>
              <a:rPr lang="en-US" sz="1800">
                <a:solidFill>
                  <a:srgbClr val="02020A"/>
                </a:solidFill>
                <a:latin typeface=" Avenir Next Arabic Bold"/>
              </a:rPr>
              <a:t>Da Finalidade e dos Princípios Básicos da Previdência Social</a:t>
            </a:r>
            <a:r>
              <a:rPr lang="en-US" sz="1800">
                <a:solidFill>
                  <a:srgbClr val="02020A"/>
                </a:solidFill>
                <a:latin typeface=" Avenir Next Arabic"/>
              </a:rPr>
              <a:t>. Disponível em: </a:t>
            </a:r>
            <a:r>
              <a:rPr lang="en-US" sz="1800" u="sng">
                <a:solidFill>
                  <a:srgbClr val="02020A"/>
                </a:solidFill>
                <a:latin typeface=" Avenir Next Arabic"/>
                <a:hlinkClick r:id="rId4" tooltip="https://www.planalto.gov.br/ccivil_03/leis/l8213cons.htm"/>
              </a:rPr>
              <a:t>https://www.planalto.gov.br/ccivil_03/leis/l8213cons.htm</a:t>
            </a:r>
            <a:r>
              <a:rPr lang="en-US" sz="1800">
                <a:solidFill>
                  <a:srgbClr val="02020A"/>
                </a:solidFill>
                <a:latin typeface=" Avenir Next Arabic"/>
              </a:rPr>
              <a:t> .</a:t>
            </a:r>
          </a:p>
          <a:p>
            <a:pPr algn="just">
              <a:lnSpc>
                <a:spcPts val="2520"/>
              </a:lnSpc>
            </a:pPr>
          </a:p>
          <a:p>
            <a:pPr algn="just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2020A"/>
                </a:solidFill>
                <a:latin typeface=" Avenir Next Arabic"/>
                <a:cs typeface=" Avenir Next Arabic"/>
              </a:rPr>
              <a:t>GUIMARÃES, Paulo Ricardo Bittencourt. </a:t>
            </a:r>
            <a:r>
              <a:rPr lang="en-US" sz="1800">
                <a:solidFill>
                  <a:srgbClr val="02020A"/>
                </a:solidFill>
                <a:latin typeface=" Avenir Next Arabic Bold"/>
              </a:rPr>
              <a:t>Métodos quantitativos estatísticos</a:t>
            </a:r>
            <a:r>
              <a:rPr lang="en-US" sz="1800">
                <a:solidFill>
                  <a:srgbClr val="02020A"/>
                </a:solidFill>
                <a:latin typeface=" Avenir Next Arabic"/>
              </a:rPr>
              <a:t>. 2. ed. Curitiba: Iesde Brasil S/A., 2018. 173 p. Disponível em: https://videoiesde.secure.footprint.net/token=nva=1646678853925~dirs=4~hash=01eb39fe5a37972c1b82c/videoteca/iesde/video/57421_METODOS_QUANTITATIVOS_ESTATISTICOS_2018_PDF/file.pdf. Acesso em: 17 mar. 2024.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060177" y="2636896"/>
            <a:ext cx="7199123" cy="5013208"/>
          </a:xfrm>
          <a:custGeom>
            <a:avLst/>
            <a:gdLst/>
            <a:ahLst/>
            <a:cxnLst/>
            <a:rect r="r" b="b" t="t" l="l"/>
            <a:pathLst>
              <a:path h="5013208" w="7199123">
                <a:moveTo>
                  <a:pt x="0" y="0"/>
                </a:moveTo>
                <a:lnTo>
                  <a:pt x="7199123" y="0"/>
                </a:lnTo>
                <a:lnTo>
                  <a:pt x="7199123" y="5013208"/>
                </a:lnTo>
                <a:lnTo>
                  <a:pt x="0" y="5013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Ícone  Descrição gerada automaticamente"/>
          <p:cNvSpPr/>
          <p:nvPr/>
        </p:nvSpPr>
        <p:spPr>
          <a:xfrm flipH="false" flipV="false" rot="0">
            <a:off x="3867226" y="2983354"/>
            <a:ext cx="10553548" cy="4320291"/>
          </a:xfrm>
          <a:custGeom>
            <a:avLst/>
            <a:gdLst/>
            <a:ahLst/>
            <a:cxnLst/>
            <a:rect r="r" b="b" t="t" l="l"/>
            <a:pathLst>
              <a:path h="4320291" w="10553548">
                <a:moveTo>
                  <a:pt x="0" y="0"/>
                </a:moveTo>
                <a:lnTo>
                  <a:pt x="10553548" y="0"/>
                </a:lnTo>
                <a:lnTo>
                  <a:pt x="10553548" y="4320292"/>
                </a:lnTo>
                <a:lnTo>
                  <a:pt x="0" y="4320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40F0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54425" y="3481176"/>
            <a:ext cx="8779149" cy="3324648"/>
          </a:xfrm>
          <a:custGeom>
            <a:avLst/>
            <a:gdLst/>
            <a:ahLst/>
            <a:cxnLst/>
            <a:rect r="r" b="b" t="t" l="l"/>
            <a:pathLst>
              <a:path h="3324648" w="8779149">
                <a:moveTo>
                  <a:pt x="0" y="0"/>
                </a:moveTo>
                <a:lnTo>
                  <a:pt x="8779150" y="0"/>
                </a:lnTo>
                <a:lnTo>
                  <a:pt x="8779150" y="3324648"/>
                </a:lnTo>
                <a:lnTo>
                  <a:pt x="0" y="3324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553" t="-152812" r="-29461" b="-151242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08968" y="305608"/>
            <a:ext cx="4476955" cy="30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 Avenir Next Arabic Bold"/>
              </a:rPr>
              <a:t>GOVERNO DO ESTADO DE SÃO PAULO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26040" y="6581419"/>
            <a:ext cx="283592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  <a:spcBef>
                <a:spcPct val="0"/>
              </a:spcBef>
            </a:pPr>
            <a:r>
              <a:rPr lang="en-US" sz="5000" spc="8">
                <a:solidFill>
                  <a:srgbClr val="02020A"/>
                </a:solidFill>
                <a:latin typeface=" Avenir Next Arabic Bold"/>
              </a:rPr>
              <a:t>DAELINK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70931" y="2838252"/>
            <a:ext cx="4610496" cy="4610496"/>
            <a:chOff x="0" y="0"/>
            <a:chExt cx="8909050" cy="89090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020A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solidFill>
              <a:srgbClr val="02020A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020A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2906573" y="2838252"/>
            <a:ext cx="4610496" cy="4610496"/>
            <a:chOff x="0" y="0"/>
            <a:chExt cx="8909050" cy="89090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020A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solidFill>
              <a:srgbClr val="02020A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020A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6838752" y="2838252"/>
            <a:ext cx="4610496" cy="4610496"/>
            <a:chOff x="0" y="0"/>
            <a:chExt cx="8909050" cy="89090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020A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3"/>
              <a:stretch>
                <a:fillRect l="223" t="-16665" r="223" b="-16665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020A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3049174" y="2980861"/>
            <a:ext cx="4325295" cy="4325278"/>
            <a:chOff x="0" y="0"/>
            <a:chExt cx="6350000" cy="63499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913531" y="2980861"/>
            <a:ext cx="4325295" cy="4325278"/>
            <a:chOff x="0" y="0"/>
            <a:chExt cx="6350000" cy="63499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50547" t="-56240" r="-40078" b="-97927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608968" y="305608"/>
            <a:ext cx="4476955" cy="30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 Avenir Next Arabic Bold"/>
              </a:rPr>
              <a:t>GOVERNO DO ESTADO DE SÃO PAULO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325738" y="862883"/>
            <a:ext cx="9636523" cy="45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800" spc="6">
                <a:solidFill>
                  <a:srgbClr val="02020A"/>
                </a:solidFill>
                <a:latin typeface=" Avenir Next Arabic Bold"/>
              </a:rPr>
              <a:t>INTEGRANTES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38410" y="7825753"/>
            <a:ext cx="3275538" cy="3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4"/>
              </a:lnSpc>
            </a:pPr>
            <a:r>
              <a:rPr lang="en-US" sz="3199" spc="5">
                <a:solidFill>
                  <a:srgbClr val="02020A"/>
                </a:solidFill>
                <a:latin typeface=" Avenir Next Arabic Bold"/>
              </a:rPr>
              <a:t>ALEX EXPEDITO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244086" y="7825753"/>
            <a:ext cx="3799829" cy="3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4"/>
              </a:lnSpc>
            </a:pPr>
            <a:r>
              <a:rPr lang="en-US" sz="3199" spc="5">
                <a:solidFill>
                  <a:srgbClr val="02020A"/>
                </a:solidFill>
                <a:latin typeface=" Avenir Next Arabic Bold"/>
              </a:rPr>
              <a:t>DANILO S.SOARES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149545" y="7825753"/>
            <a:ext cx="4124553" cy="3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4"/>
              </a:lnSpc>
            </a:pPr>
            <a:r>
              <a:rPr lang="en-US" sz="3199" spc="5">
                <a:solidFill>
                  <a:srgbClr val="02020A"/>
                </a:solidFill>
                <a:latin typeface=" Avenir Next Arabic Bold"/>
              </a:rPr>
              <a:t>ENDRIGO GUSTAVO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159154" y="2489445"/>
            <a:ext cx="7274873" cy="6190256"/>
          </a:xfrm>
          <a:custGeom>
            <a:avLst/>
            <a:gdLst/>
            <a:ahLst/>
            <a:cxnLst/>
            <a:rect r="r" b="b" t="t" l="l"/>
            <a:pathLst>
              <a:path h="6190256" w="7274873">
                <a:moveTo>
                  <a:pt x="0" y="0"/>
                </a:moveTo>
                <a:lnTo>
                  <a:pt x="7274873" y="0"/>
                </a:lnTo>
                <a:lnTo>
                  <a:pt x="7274873" y="6190256"/>
                </a:lnTo>
                <a:lnTo>
                  <a:pt x="0" y="6190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09666" y="305608"/>
            <a:ext cx="4475559" cy="3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 Avenir Next Arabic Bold"/>
              </a:rPr>
              <a:t>GOVERNO DO ESTADO DE SÃO PAULO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25738" y="862883"/>
            <a:ext cx="9636523" cy="45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800" spc="6">
                <a:solidFill>
                  <a:srgbClr val="02020A"/>
                </a:solidFill>
                <a:latin typeface=" Avenir Next Arabic Bold"/>
              </a:rPr>
              <a:t>TÓPICOS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035008"/>
            <a:ext cx="2495402" cy="3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7" indent="-345439" lvl="1">
              <a:lnSpc>
                <a:spcPts val="2764"/>
              </a:lnSpc>
              <a:buFont typeface="Arial"/>
              <a:buChar char="•"/>
            </a:pPr>
            <a:r>
              <a:rPr lang="en-US" sz="3199" spc="5">
                <a:solidFill>
                  <a:srgbClr val="02020A"/>
                </a:solidFill>
                <a:latin typeface=" Avenir Next Arabic Bold"/>
              </a:rPr>
              <a:t>TEMA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12537" y="3794961"/>
            <a:ext cx="3971890" cy="3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7" indent="-345439" lvl="1">
              <a:lnSpc>
                <a:spcPts val="2764"/>
              </a:lnSpc>
              <a:buFont typeface="Arial"/>
              <a:buChar char="•"/>
            </a:pPr>
            <a:r>
              <a:rPr lang="en-US" sz="3199" spc="5">
                <a:solidFill>
                  <a:srgbClr val="02020A"/>
                </a:solidFill>
                <a:latin typeface=" Avenir Next Arabic Bold"/>
              </a:rPr>
              <a:t>PROBLEMÁTICA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4700378"/>
            <a:ext cx="3766303" cy="3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7" indent="-345439" lvl="1">
              <a:lnSpc>
                <a:spcPts val="2764"/>
              </a:lnSpc>
              <a:buFont typeface="Arial"/>
              <a:buChar char="•"/>
            </a:pPr>
            <a:r>
              <a:rPr lang="en-US" sz="3199" spc="5">
                <a:solidFill>
                  <a:srgbClr val="02020A"/>
                </a:solidFill>
                <a:latin typeface=" Avenir Next Arabic Bold"/>
              </a:rPr>
              <a:t>JUSTIFICATIVA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365748"/>
            <a:ext cx="3929529" cy="7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7" indent="-345439" lvl="1">
              <a:lnSpc>
                <a:spcPts val="2764"/>
              </a:lnSpc>
              <a:buFont typeface="Arial"/>
              <a:buChar char="•"/>
            </a:pPr>
            <a:r>
              <a:rPr lang="en-US" sz="3199" spc="5">
                <a:solidFill>
                  <a:srgbClr val="02020A"/>
                </a:solidFill>
                <a:latin typeface=" Avenir Next Arabic Bold"/>
              </a:rPr>
              <a:t>ESTUDOS APLICADOS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12537" y="5460331"/>
            <a:ext cx="3149542" cy="3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7" indent="-345439" lvl="1">
              <a:lnSpc>
                <a:spcPts val="2764"/>
              </a:lnSpc>
              <a:buFont typeface="Arial"/>
              <a:buChar char="•"/>
            </a:pPr>
            <a:r>
              <a:rPr lang="en-US" sz="3199" spc="5">
                <a:solidFill>
                  <a:srgbClr val="02020A"/>
                </a:solidFill>
                <a:latin typeface=" Avenir Next Arabic Bold"/>
              </a:rPr>
              <a:t>OBJETIVO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12537" y="7125701"/>
            <a:ext cx="3971890" cy="7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7" indent="-345439" lvl="1">
              <a:lnSpc>
                <a:spcPts val="2764"/>
              </a:lnSpc>
              <a:buFont typeface="Arial"/>
              <a:buChar char="•"/>
            </a:pPr>
            <a:r>
              <a:rPr lang="en-US" sz="3199" spc="5">
                <a:solidFill>
                  <a:srgbClr val="02020A"/>
                </a:solidFill>
                <a:latin typeface=" Avenir Next Arabic Bold"/>
              </a:rPr>
              <a:t>RESULTADOS ESPERADOS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2807540"/>
            <a:ext cx="6442179" cy="5540274"/>
          </a:xfrm>
          <a:custGeom>
            <a:avLst/>
            <a:gdLst/>
            <a:ahLst/>
            <a:cxnLst/>
            <a:rect r="r" b="b" t="t" l="l"/>
            <a:pathLst>
              <a:path h="5540274" w="6442179">
                <a:moveTo>
                  <a:pt x="0" y="0"/>
                </a:moveTo>
                <a:lnTo>
                  <a:pt x="6442179" y="0"/>
                </a:lnTo>
                <a:lnTo>
                  <a:pt x="6442179" y="5540274"/>
                </a:lnTo>
                <a:lnTo>
                  <a:pt x="0" y="5540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08968" y="305608"/>
            <a:ext cx="4476955" cy="30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 Avenir Next Arabic Bold"/>
              </a:rPr>
              <a:t>GOVERNO DO ESTADO DE SÃO PAULO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25509" y="3845554"/>
            <a:ext cx="9533791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20A"/>
                </a:solidFill>
                <a:latin typeface=" Avenir Next Arabic"/>
              </a:rPr>
              <a:t>Plataforma de integração entre às empresas  e as pessoas com deficiência (PCD).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25738" y="862883"/>
            <a:ext cx="9636523" cy="45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800" spc="6">
                <a:solidFill>
                  <a:srgbClr val="02020A"/>
                </a:solidFill>
                <a:latin typeface=" Avenir Next Arabic Bold"/>
              </a:rPr>
              <a:t>TEMA DO PROJETO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25509" y="5440674"/>
            <a:ext cx="9363245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20A"/>
                </a:solidFill>
                <a:latin typeface=" Avenir Next Arabic"/>
              </a:rPr>
              <a:t>Inspirada em redes sociais profissionais como o Linkedin.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25509" y="7035795"/>
            <a:ext cx="9533791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20A"/>
                </a:solidFill>
                <a:latin typeface=" Avenir Next Arabic"/>
              </a:rPr>
              <a:t>Ajudar na busca das empresas aos profissionais qualificados que atendem as necessidades.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124946" y="1719718"/>
            <a:ext cx="4734917" cy="1793105"/>
          </a:xfrm>
          <a:custGeom>
            <a:avLst/>
            <a:gdLst/>
            <a:ahLst/>
            <a:cxnLst/>
            <a:rect r="r" b="b" t="t" l="l"/>
            <a:pathLst>
              <a:path h="1793105" w="4734917">
                <a:moveTo>
                  <a:pt x="0" y="0"/>
                </a:moveTo>
                <a:lnTo>
                  <a:pt x="4734917" y="0"/>
                </a:lnTo>
                <a:lnTo>
                  <a:pt x="4734917" y="1793105"/>
                </a:lnTo>
                <a:lnTo>
                  <a:pt x="0" y="1793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553" t="-152812" r="-29461" b="-151242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606545" y="2862143"/>
            <a:ext cx="6652755" cy="5431067"/>
          </a:xfrm>
          <a:custGeom>
            <a:avLst/>
            <a:gdLst/>
            <a:ahLst/>
            <a:cxnLst/>
            <a:rect r="r" b="b" t="t" l="l"/>
            <a:pathLst>
              <a:path h="5431067" w="6652755">
                <a:moveTo>
                  <a:pt x="0" y="0"/>
                </a:moveTo>
                <a:lnTo>
                  <a:pt x="6652755" y="0"/>
                </a:lnTo>
                <a:lnTo>
                  <a:pt x="6652755" y="5431067"/>
                </a:lnTo>
                <a:lnTo>
                  <a:pt x="0" y="54310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08968" y="305608"/>
            <a:ext cx="4476955" cy="30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 Avenir Next Arabic Bold"/>
              </a:rPr>
              <a:t>GOVERNO DO ESTADO DE SÃO PAULO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25738" y="862883"/>
            <a:ext cx="9636523" cy="45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800" spc="6">
                <a:solidFill>
                  <a:srgbClr val="02020A"/>
                </a:solidFill>
                <a:latin typeface=" Avenir Next Arabic Bold"/>
              </a:rPr>
              <a:t>PROBLEMÁTICAS ENCONTRADAS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925867"/>
            <a:ext cx="9013003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20A"/>
                </a:solidFill>
                <a:latin typeface=" Avenir Next Arabic"/>
              </a:rPr>
              <a:t>Falta de conhecimento dos PCDs aos seus direitos.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416212"/>
            <a:ext cx="901300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20A"/>
                </a:solidFill>
                <a:latin typeface=" Avenir Next Arabic"/>
              </a:rPr>
              <a:t>Existência de muitas vagas não preenchidas.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431530"/>
            <a:ext cx="9013003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20A"/>
                </a:solidFill>
                <a:latin typeface=" Avenir Next Arabic Bold"/>
              </a:rPr>
              <a:t>Lei nº8213</a:t>
            </a:r>
            <a:r>
              <a:rPr lang="en-US" sz="3199">
                <a:solidFill>
                  <a:srgbClr val="02020A"/>
                </a:solidFill>
                <a:latin typeface=" Avenir Next Arabic"/>
              </a:rPr>
              <a:t>- Direitos das pessoas com deficiência.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14971" y="6998163"/>
            <a:ext cx="3440460" cy="30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2"/>
              </a:lnSpc>
              <a:spcBef>
                <a:spcPct val="0"/>
              </a:spcBef>
            </a:pPr>
            <a:r>
              <a:rPr lang="en-US" sz="1462" spc="2">
                <a:solidFill>
                  <a:srgbClr val="02020A"/>
                </a:solidFill>
                <a:latin typeface=" Avenir Next Arabic Bold"/>
              </a:rPr>
              <a:t>(1/5 de acordo com dados SINE 2020)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903756" y="2981325"/>
            <a:ext cx="8355544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2020A"/>
                </a:solidFill>
                <a:latin typeface=" Avenir Next Arabic"/>
              </a:rPr>
              <a:t>Como objetivo queremos solucionar essa falta de comunicação entre as empresas e os PCD. Assim através de uma plataforma digital iremos integrar os PCD de forma mais simplificada, servindo como um auxiliador comunicativo específico as necessidades das empresas e dessas pessoas.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08968" y="305608"/>
            <a:ext cx="4476955" cy="30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 Avenir Next Arabic Bold"/>
              </a:rPr>
              <a:t>GOVERNO DO ESTADO DE SÃO PAULO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25738" y="857136"/>
            <a:ext cx="9636523" cy="45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800" spc="6">
                <a:solidFill>
                  <a:srgbClr val="02020A"/>
                </a:solidFill>
                <a:latin typeface=" Avenir Next Arabic Bold"/>
              </a:rPr>
              <a:t>JUSTIFICATIVA DO TEMA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28700" y="2181669"/>
            <a:ext cx="6991447" cy="5923663"/>
          </a:xfrm>
          <a:custGeom>
            <a:avLst/>
            <a:gdLst/>
            <a:ahLst/>
            <a:cxnLst/>
            <a:rect r="r" b="b" t="t" l="l"/>
            <a:pathLst>
              <a:path h="5923663" w="6991447">
                <a:moveTo>
                  <a:pt x="0" y="0"/>
                </a:moveTo>
                <a:lnTo>
                  <a:pt x="6991447" y="0"/>
                </a:lnTo>
                <a:lnTo>
                  <a:pt x="6991447" y="5923662"/>
                </a:lnTo>
                <a:lnTo>
                  <a:pt x="0" y="5923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71811" y="2560168"/>
            <a:ext cx="6107856" cy="5685858"/>
          </a:xfrm>
          <a:custGeom>
            <a:avLst/>
            <a:gdLst/>
            <a:ahLst/>
            <a:cxnLst/>
            <a:rect r="r" b="b" t="t" l="l"/>
            <a:pathLst>
              <a:path h="5685858" w="6107856">
                <a:moveTo>
                  <a:pt x="0" y="0"/>
                </a:moveTo>
                <a:lnTo>
                  <a:pt x="6107855" y="0"/>
                </a:lnTo>
                <a:lnTo>
                  <a:pt x="6107855" y="5685858"/>
                </a:lnTo>
                <a:lnTo>
                  <a:pt x="0" y="5685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08968" y="305608"/>
            <a:ext cx="4476955" cy="30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 Avenir Next Arabic Bold"/>
              </a:rPr>
              <a:t>GOVERNO DO ESTADO DE SÃO PAULO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25738" y="857136"/>
            <a:ext cx="9636523" cy="45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799" spc="6">
                <a:solidFill>
                  <a:srgbClr val="02020A"/>
                </a:solidFill>
                <a:latin typeface=" Avenir Next Arabic Bold"/>
              </a:rPr>
              <a:t>OBJETIVOS DO PROJETO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91606" y="2767012"/>
            <a:ext cx="8448644" cy="469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2020A"/>
                </a:solidFill>
                <a:latin typeface=" Avenir Next Arabic"/>
              </a:rPr>
              <a:t>Criação de uma plataforma que funcione através de um sistema baseado em algoritmos, que possuem a capacidade de analisar as vagas e necessidades da empresa e dar um “match” com um candidato. Havendo uma agilidade através da plataforma, e de outros meios de comunicação populares possibilitando assim um aumento de vagas de PCDs preenchidas.</a:t>
            </a:r>
          </a:p>
          <a:p>
            <a:pPr algn="just"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8834"/>
            <a:ext cx="18288000" cy="454921"/>
            <a:chOff x="0" y="0"/>
            <a:chExt cx="24384000" cy="6065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31511"/>
              <a:ext cx="24384000" cy="75050"/>
              <a:chOff x="0" y="0"/>
              <a:chExt cx="4816593" cy="148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4825"/>
              </a:xfrm>
              <a:custGeom>
                <a:avLst/>
                <a:gdLst/>
                <a:ahLst/>
                <a:cxnLst/>
                <a:rect r="r" b="b" t="t" l="l"/>
                <a:pathLst>
                  <a:path h="1482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4825"/>
                    </a:lnTo>
                    <a:lnTo>
                      <a:pt x="0" y="14825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4816593" cy="11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77672"/>
              <a:ext cx="24384000" cy="76039"/>
              <a:chOff x="0" y="0"/>
              <a:chExt cx="4816593" cy="150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76039"/>
              <a:chOff x="0" y="0"/>
              <a:chExt cx="4816593" cy="150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15020"/>
              </a:xfrm>
              <a:custGeom>
                <a:avLst/>
                <a:gdLst/>
                <a:ahLst/>
                <a:cxnLst/>
                <a:rect r="r" b="b" t="t" l="l"/>
                <a:pathLst>
                  <a:path h="150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020"/>
                    </a:lnTo>
                    <a:lnTo>
                      <a:pt x="0" y="15020"/>
                    </a:lnTo>
                    <a:close/>
                  </a:path>
                </a:pathLst>
              </a:custGeom>
              <a:solidFill>
                <a:srgbClr val="0202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0"/>
                <a:ext cx="4816593" cy="110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32"/>
                  </a:lnSpc>
                </a:pPr>
              </a:p>
            </p:txBody>
          </p:sp>
        </p:grpSp>
      </p:grpSp>
      <p:sp>
        <p:nvSpPr>
          <p:cNvPr name="Freeform 12" id="12" descr="Ícone  Descrição gerada automaticamente"/>
          <p:cNvSpPr/>
          <p:nvPr/>
        </p:nvSpPr>
        <p:spPr>
          <a:xfrm flipH="false" flipV="false" rot="0">
            <a:off x="16760403" y="218109"/>
            <a:ext cx="997795" cy="510919"/>
          </a:xfrm>
          <a:custGeom>
            <a:avLst/>
            <a:gdLst/>
            <a:ahLst/>
            <a:cxnLst/>
            <a:rect r="r" b="b" t="t" l="l"/>
            <a:pathLst>
              <a:path h="510919" w="997795">
                <a:moveTo>
                  <a:pt x="0" y="0"/>
                </a:moveTo>
                <a:lnTo>
                  <a:pt x="997794" y="0"/>
                </a:lnTo>
                <a:lnTo>
                  <a:pt x="997794" y="510918"/>
                </a:lnTo>
                <a:lnTo>
                  <a:pt x="0" y="5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50" t="-77012" r="-181084" b="-790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78960" y="2867096"/>
            <a:ext cx="5730079" cy="4552808"/>
          </a:xfrm>
          <a:custGeom>
            <a:avLst/>
            <a:gdLst/>
            <a:ahLst/>
            <a:cxnLst/>
            <a:rect r="r" b="b" t="t" l="l"/>
            <a:pathLst>
              <a:path h="4552808" w="5730079">
                <a:moveTo>
                  <a:pt x="0" y="0"/>
                </a:moveTo>
                <a:lnTo>
                  <a:pt x="5730080" y="0"/>
                </a:lnTo>
                <a:lnTo>
                  <a:pt x="5730080" y="4552808"/>
                </a:lnTo>
                <a:lnTo>
                  <a:pt x="0" y="4552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08968" y="305608"/>
            <a:ext cx="4476955" cy="30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02020A"/>
                </a:solidFill>
                <a:latin typeface=" Avenir Next Arabic Bold"/>
              </a:rPr>
              <a:t>GOVERNO DO ESTADO DE SÃO PAULO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25738" y="857136"/>
            <a:ext cx="9636523" cy="45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799" spc="6">
                <a:solidFill>
                  <a:srgbClr val="02020A"/>
                </a:solidFill>
                <a:latin typeface=" Avenir Next Arabic Bold"/>
              </a:rPr>
              <a:t>OBJETIVOS DO PROJETO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67919" y="1376972"/>
            <a:ext cx="123521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2020A"/>
                </a:solidFill>
                <a:latin typeface=" Avenir Next Arabic"/>
              </a:rPr>
              <a:t>Será adotada a seguinte metodologia: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5555765"/>
            <a:ext cx="4693356" cy="2270760"/>
            <a:chOff x="0" y="0"/>
            <a:chExt cx="1236110" cy="5980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36110" cy="598060"/>
            </a:xfrm>
            <a:custGeom>
              <a:avLst/>
              <a:gdLst/>
              <a:ahLst/>
              <a:cxnLst/>
              <a:rect r="r" b="b" t="t" l="l"/>
              <a:pathLst>
                <a:path h="598060" w="1236110">
                  <a:moveTo>
                    <a:pt x="84127" y="0"/>
                  </a:moveTo>
                  <a:lnTo>
                    <a:pt x="1151983" y="0"/>
                  </a:lnTo>
                  <a:cubicBezTo>
                    <a:pt x="1174295" y="0"/>
                    <a:pt x="1195693" y="8863"/>
                    <a:pt x="1211470" y="24640"/>
                  </a:cubicBezTo>
                  <a:cubicBezTo>
                    <a:pt x="1227247" y="40417"/>
                    <a:pt x="1236110" y="61815"/>
                    <a:pt x="1236110" y="84127"/>
                  </a:cubicBezTo>
                  <a:lnTo>
                    <a:pt x="1236110" y="513933"/>
                  </a:lnTo>
                  <a:cubicBezTo>
                    <a:pt x="1236110" y="560395"/>
                    <a:pt x="1198445" y="598060"/>
                    <a:pt x="1151983" y="598060"/>
                  </a:cubicBezTo>
                  <a:lnTo>
                    <a:pt x="84127" y="598060"/>
                  </a:lnTo>
                  <a:cubicBezTo>
                    <a:pt x="61815" y="598060"/>
                    <a:pt x="40417" y="589197"/>
                    <a:pt x="24640" y="573420"/>
                  </a:cubicBezTo>
                  <a:cubicBezTo>
                    <a:pt x="8863" y="557643"/>
                    <a:pt x="0" y="536245"/>
                    <a:pt x="0" y="513933"/>
                  </a:cubicBezTo>
                  <a:lnTo>
                    <a:pt x="0" y="84127"/>
                  </a:lnTo>
                  <a:cubicBezTo>
                    <a:pt x="0" y="61815"/>
                    <a:pt x="8863" y="40417"/>
                    <a:pt x="24640" y="24640"/>
                  </a:cubicBezTo>
                  <a:cubicBezTo>
                    <a:pt x="40417" y="8863"/>
                    <a:pt x="61815" y="0"/>
                    <a:pt x="84127" y="0"/>
                  </a:cubicBezTo>
                  <a:close/>
                </a:path>
              </a:pathLst>
            </a:custGeom>
            <a:solidFill>
              <a:srgbClr val="BA274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42875"/>
              <a:ext cx="1236110" cy="740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sz="2399" spc="3">
                  <a:solidFill>
                    <a:srgbClr val="FFFFFF"/>
                  </a:solidFill>
                  <a:latin typeface=" Avenir Next Arabic"/>
                </a:rPr>
                <a:t>3.Estabelecimento de procedimentos para a criação da plataforma através dos algortimos idealizados.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272660" y="2627444"/>
            <a:ext cx="4986640" cy="2270760"/>
            <a:chOff x="0" y="0"/>
            <a:chExt cx="1313354" cy="5980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13354" cy="598060"/>
            </a:xfrm>
            <a:custGeom>
              <a:avLst/>
              <a:gdLst/>
              <a:ahLst/>
              <a:cxnLst/>
              <a:rect r="r" b="b" t="t" l="l"/>
              <a:pathLst>
                <a:path h="598060" w="1313354">
                  <a:moveTo>
                    <a:pt x="79179" y="0"/>
                  </a:moveTo>
                  <a:lnTo>
                    <a:pt x="1234175" y="0"/>
                  </a:lnTo>
                  <a:cubicBezTo>
                    <a:pt x="1277904" y="0"/>
                    <a:pt x="1313354" y="35450"/>
                    <a:pt x="1313354" y="79179"/>
                  </a:cubicBezTo>
                  <a:lnTo>
                    <a:pt x="1313354" y="518881"/>
                  </a:lnTo>
                  <a:cubicBezTo>
                    <a:pt x="1313354" y="562611"/>
                    <a:pt x="1277904" y="598060"/>
                    <a:pt x="1234175" y="598060"/>
                  </a:cubicBezTo>
                  <a:lnTo>
                    <a:pt x="79179" y="598060"/>
                  </a:lnTo>
                  <a:cubicBezTo>
                    <a:pt x="35450" y="598060"/>
                    <a:pt x="0" y="562611"/>
                    <a:pt x="0" y="518881"/>
                  </a:cubicBezTo>
                  <a:lnTo>
                    <a:pt x="0" y="79179"/>
                  </a:lnTo>
                  <a:cubicBezTo>
                    <a:pt x="0" y="35450"/>
                    <a:pt x="35450" y="0"/>
                    <a:pt x="79179" y="0"/>
                  </a:cubicBezTo>
                  <a:close/>
                </a:path>
              </a:pathLst>
            </a:custGeom>
            <a:solidFill>
              <a:srgbClr val="BA274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42875"/>
              <a:ext cx="1313354" cy="740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sz="2399" spc="3">
                  <a:solidFill>
                    <a:srgbClr val="FFFFFF"/>
                  </a:solidFill>
                  <a:latin typeface=" Avenir Next Arabic"/>
                </a:rPr>
                <a:t>2.Identificar métodos para criação de algoritmos de “match” entre as vagas de empregos e os candidatos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2627444"/>
            <a:ext cx="4693356" cy="2516056"/>
            <a:chOff x="0" y="0"/>
            <a:chExt cx="1236110" cy="66266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36110" cy="662665"/>
            </a:xfrm>
            <a:custGeom>
              <a:avLst/>
              <a:gdLst/>
              <a:ahLst/>
              <a:cxnLst/>
              <a:rect r="r" b="b" t="t" l="l"/>
              <a:pathLst>
                <a:path h="662665" w="1236110">
                  <a:moveTo>
                    <a:pt x="84127" y="0"/>
                  </a:moveTo>
                  <a:lnTo>
                    <a:pt x="1151983" y="0"/>
                  </a:lnTo>
                  <a:cubicBezTo>
                    <a:pt x="1174295" y="0"/>
                    <a:pt x="1195693" y="8863"/>
                    <a:pt x="1211470" y="24640"/>
                  </a:cubicBezTo>
                  <a:cubicBezTo>
                    <a:pt x="1227247" y="40417"/>
                    <a:pt x="1236110" y="61815"/>
                    <a:pt x="1236110" y="84127"/>
                  </a:cubicBezTo>
                  <a:lnTo>
                    <a:pt x="1236110" y="578538"/>
                  </a:lnTo>
                  <a:cubicBezTo>
                    <a:pt x="1236110" y="600850"/>
                    <a:pt x="1227247" y="622248"/>
                    <a:pt x="1211470" y="638025"/>
                  </a:cubicBezTo>
                  <a:cubicBezTo>
                    <a:pt x="1195693" y="653802"/>
                    <a:pt x="1174295" y="662665"/>
                    <a:pt x="1151983" y="662665"/>
                  </a:cubicBezTo>
                  <a:lnTo>
                    <a:pt x="84127" y="662665"/>
                  </a:lnTo>
                  <a:cubicBezTo>
                    <a:pt x="37665" y="662665"/>
                    <a:pt x="0" y="625000"/>
                    <a:pt x="0" y="578538"/>
                  </a:cubicBezTo>
                  <a:lnTo>
                    <a:pt x="0" y="84127"/>
                  </a:lnTo>
                  <a:cubicBezTo>
                    <a:pt x="0" y="61815"/>
                    <a:pt x="8863" y="40417"/>
                    <a:pt x="24640" y="24640"/>
                  </a:cubicBezTo>
                  <a:cubicBezTo>
                    <a:pt x="40417" y="8863"/>
                    <a:pt x="61815" y="0"/>
                    <a:pt x="84127" y="0"/>
                  </a:cubicBezTo>
                  <a:close/>
                </a:path>
              </a:pathLst>
            </a:custGeom>
            <a:solidFill>
              <a:srgbClr val="5998C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42875"/>
              <a:ext cx="1236110" cy="805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sz="2399" spc="3">
                  <a:solidFill>
                    <a:srgbClr val="FFFFFF"/>
                  </a:solidFill>
                  <a:latin typeface=" Avenir Next Arabic"/>
                </a:rPr>
                <a:t>1.Analisar métodos para atender as necessidades de desenvolvimento do público-alvo do site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272660" y="5555765"/>
            <a:ext cx="4986640" cy="2270760"/>
            <a:chOff x="0" y="0"/>
            <a:chExt cx="1313354" cy="59806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13354" cy="598060"/>
            </a:xfrm>
            <a:custGeom>
              <a:avLst/>
              <a:gdLst/>
              <a:ahLst/>
              <a:cxnLst/>
              <a:rect r="r" b="b" t="t" l="l"/>
              <a:pathLst>
                <a:path h="598060" w="1313354">
                  <a:moveTo>
                    <a:pt x="79179" y="0"/>
                  </a:moveTo>
                  <a:lnTo>
                    <a:pt x="1234175" y="0"/>
                  </a:lnTo>
                  <a:cubicBezTo>
                    <a:pt x="1277904" y="0"/>
                    <a:pt x="1313354" y="35450"/>
                    <a:pt x="1313354" y="79179"/>
                  </a:cubicBezTo>
                  <a:lnTo>
                    <a:pt x="1313354" y="518881"/>
                  </a:lnTo>
                  <a:cubicBezTo>
                    <a:pt x="1313354" y="562611"/>
                    <a:pt x="1277904" y="598060"/>
                    <a:pt x="1234175" y="598060"/>
                  </a:cubicBezTo>
                  <a:lnTo>
                    <a:pt x="79179" y="598060"/>
                  </a:lnTo>
                  <a:cubicBezTo>
                    <a:pt x="35450" y="598060"/>
                    <a:pt x="0" y="562611"/>
                    <a:pt x="0" y="518881"/>
                  </a:cubicBezTo>
                  <a:lnTo>
                    <a:pt x="0" y="79179"/>
                  </a:lnTo>
                  <a:cubicBezTo>
                    <a:pt x="0" y="35450"/>
                    <a:pt x="35450" y="0"/>
                    <a:pt x="79179" y="0"/>
                  </a:cubicBezTo>
                  <a:close/>
                </a:path>
              </a:pathLst>
            </a:custGeom>
            <a:solidFill>
              <a:srgbClr val="5998C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42875"/>
              <a:ext cx="1313354" cy="740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sz="2399" spc="3">
                  <a:solidFill>
                    <a:srgbClr val="FFFFFF"/>
                  </a:solidFill>
                  <a:latin typeface=" Avenir Next Arabic"/>
                </a:rPr>
                <a:t> 4.</a:t>
              </a:r>
              <a:r>
                <a:rPr lang="en-US" sz="2399" spc="3">
                  <a:solidFill>
                    <a:srgbClr val="FFFFFF"/>
                  </a:solidFill>
                  <a:latin typeface=" Avenir Next Arabic"/>
                </a:rPr>
                <a:t>Realizar o desenvolvimento de ambiente multiplataforma (Web e Mobile) para a interação entre as empresas e os usuários.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797322" y="7533542"/>
            <a:ext cx="4693356" cy="2270760"/>
            <a:chOff x="0" y="0"/>
            <a:chExt cx="1236110" cy="59806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36110" cy="598060"/>
            </a:xfrm>
            <a:custGeom>
              <a:avLst/>
              <a:gdLst/>
              <a:ahLst/>
              <a:cxnLst/>
              <a:rect r="r" b="b" t="t" l="l"/>
              <a:pathLst>
                <a:path h="598060" w="1236110">
                  <a:moveTo>
                    <a:pt x="84127" y="0"/>
                  </a:moveTo>
                  <a:lnTo>
                    <a:pt x="1151983" y="0"/>
                  </a:lnTo>
                  <a:cubicBezTo>
                    <a:pt x="1174295" y="0"/>
                    <a:pt x="1195693" y="8863"/>
                    <a:pt x="1211470" y="24640"/>
                  </a:cubicBezTo>
                  <a:cubicBezTo>
                    <a:pt x="1227247" y="40417"/>
                    <a:pt x="1236110" y="61815"/>
                    <a:pt x="1236110" y="84127"/>
                  </a:cubicBezTo>
                  <a:lnTo>
                    <a:pt x="1236110" y="513933"/>
                  </a:lnTo>
                  <a:cubicBezTo>
                    <a:pt x="1236110" y="560395"/>
                    <a:pt x="1198445" y="598060"/>
                    <a:pt x="1151983" y="598060"/>
                  </a:cubicBezTo>
                  <a:lnTo>
                    <a:pt x="84127" y="598060"/>
                  </a:lnTo>
                  <a:cubicBezTo>
                    <a:pt x="61815" y="598060"/>
                    <a:pt x="40417" y="589197"/>
                    <a:pt x="24640" y="573420"/>
                  </a:cubicBezTo>
                  <a:cubicBezTo>
                    <a:pt x="8863" y="557643"/>
                    <a:pt x="0" y="536245"/>
                    <a:pt x="0" y="513933"/>
                  </a:cubicBezTo>
                  <a:lnTo>
                    <a:pt x="0" y="84127"/>
                  </a:lnTo>
                  <a:cubicBezTo>
                    <a:pt x="0" y="61815"/>
                    <a:pt x="8863" y="40417"/>
                    <a:pt x="24640" y="24640"/>
                  </a:cubicBezTo>
                  <a:cubicBezTo>
                    <a:pt x="40417" y="8863"/>
                    <a:pt x="61815" y="0"/>
                    <a:pt x="84127" y="0"/>
                  </a:cubicBezTo>
                  <a:close/>
                </a:path>
              </a:pathLst>
            </a:custGeom>
            <a:solidFill>
              <a:srgbClr val="DDFFF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42875"/>
              <a:ext cx="1236110" cy="740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sz="2399" spc="3">
                  <a:solidFill>
                    <a:srgbClr val="02020A"/>
                  </a:solidFill>
                  <a:latin typeface=" Avenir Next Arabic"/>
                </a:rPr>
                <a:t>5.Aplicação final da plataforma em ambiente de testes, fazendo o uso de todos funcionalidades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DAGBlHZJ3Ug</dc:identifier>
  <dcterms:modified xsi:type="dcterms:W3CDTF">2011-08-01T06:04:30Z</dcterms:modified>
  <cp:revision>1</cp:revision>
  <dc:title>DAELINK-IBM-18-04</dc:title>
</cp:coreProperties>
</file>